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4354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1e46103c3b208102#tid=68f59daf0d4748000964d79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be759c1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攻略识别</a:t>
            </a:r>
            <a:endParaRPr lang="en-US" sz="20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1c0ad377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攻略解读</a:t>
            </a:r>
            <a:endParaRPr lang="en-US" sz="20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e7bbd489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攻略应用</a:t>
            </a:r>
            <a:endParaRPr lang="en-US" sz="20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_BD#4446f29d6.fixed?pid=2ae8bdca5&amp;color=195,214,0&amp;bbb=1"/>
          <p:cNvSpPr/>
          <p:nvPr/>
        </p:nvSpPr>
        <p:spPr>
          <a:xfrm>
            <a:off x="2414016" y="1545336"/>
            <a:ext cx="7196328" cy="969264"/>
          </a:xfrm>
          <a:prstGeom prst="rect">
            <a:avLst/>
          </a:prstGeom>
          <a:noFill/>
          <a:ln/>
        </p:spPr>
        <p:txBody>
          <a:bodyPr wrap="none" lIns="0" tIns="0" rIns="0" bIns="0" rtlCol="0" anchor="ctr"/>
          <a:lstStyle/>
          <a:p>
            <a:pPr algn="ctr" latinLnBrk="1">
              <a:lnSpc>
                <a:spcPts val="6600"/>
              </a:lnSpc>
            </a:pPr>
            <a:r>
              <a:rPr lang="en-US" altLang="zh-CN" sz="5400" b="1" i="0" dirty="0">
                <a:solidFill>
                  <a:srgbClr val="C3D600"/>
                </a:solidFill>
                <a:latin typeface="微软雅黑" pitchFamily="34" charset="0"/>
                <a:ea typeface="微软雅黑" pitchFamily="34" charset="-122"/>
                <a:cs typeface="微软雅黑" pitchFamily="34" charset="-120"/>
              </a:rPr>
              <a:t>通法攻略</a:t>
            </a:r>
            <a:endParaRPr lang="en-US" altLang="zh-CN" sz="5400" dirty="0"/>
          </a:p>
        </p:txBody>
      </p:sp>
      <p:sp>
        <p:nvSpPr>
          <p:cNvPr id="3" name="C_2_BD#4446f29d6.fixed?pid=2ae8bdca5&amp;color=255,255,255&amp;bbb=1"/>
          <p:cNvSpPr/>
          <p:nvPr/>
        </p:nvSpPr>
        <p:spPr>
          <a:xfrm>
            <a:off x="0" y="2880360"/>
            <a:ext cx="12188952" cy="795528"/>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微软雅黑" pitchFamily="34" charset="0"/>
                <a:ea typeface="微软雅黑" pitchFamily="34" charset="-122"/>
                <a:cs typeface="微软雅黑" pitchFamily="34" charset="-120"/>
              </a:rPr>
              <a:t>用全概率公式解题的一般步骤</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4_BD#021515c0d?pid=be759c14c&amp;color=0,0,0&amp;bt=1&amp;bbb=1&amp;hb=1"/>
          <p:cNvSpPr/>
          <p:nvPr/>
        </p:nvSpPr>
        <p:spPr>
          <a:xfrm>
            <a:off x="832104" y="1078992"/>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全概率公式表达了结果发生的可能性与各种原因的“作用”大小的关系，即可以将其看成</a:t>
            </a:r>
            <a:r>
              <a:rPr lang="en-US" altLang="zh-CN" sz="1800" b="0" i="0">
                <a:solidFill>
                  <a:srgbClr val="000000"/>
                </a:solidFill>
                <a:latin typeface="微软雅黑" pitchFamily="34" charset="0"/>
                <a:ea typeface="微软雅黑" pitchFamily="34" charset="-122"/>
                <a:cs typeface="微软雅黑" pitchFamily="34" charset="-120"/>
              </a:rPr>
              <a:t>“由多个原</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因推一个结果</a:t>
            </a:r>
            <a:r>
              <a:rPr lang="en-US" altLang="zh-CN" sz="1800" b="0" i="0" dirty="0">
                <a:solidFill>
                  <a:srgbClr val="000000"/>
                </a:solidFill>
                <a:latin typeface="微软雅黑" pitchFamily="34" charset="0"/>
                <a:ea typeface="微软雅黑" pitchFamily="34" charset="-122"/>
                <a:cs typeface="微软雅黑" pitchFamily="34" charset="-120"/>
              </a:rPr>
              <a:t>”的公式.因此在一些由于随机事件的复杂性很难直接求得某件事发生的概率的问题中</a:t>
            </a:r>
            <a:r>
              <a:rPr lang="en-US" altLang="zh-CN" sz="1800" b="0" i="0">
                <a:solidFill>
                  <a:srgbClr val="000000"/>
                </a:solidFill>
                <a:latin typeface="微软雅黑" pitchFamily="34" charset="0"/>
                <a:ea typeface="微软雅黑" pitchFamily="34" charset="-122"/>
                <a:cs typeface="微软雅黑" pitchFamily="34" charset="-120"/>
              </a:rPr>
              <a:t>,可以</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先分析事件发生的各种可能情形</a:t>
            </a:r>
            <a:r>
              <a:rPr lang="en-US" altLang="zh-CN" b="0" i="0" dirty="0">
                <a:solidFill>
                  <a:srgbClr val="000000"/>
                </a:solidFill>
                <a:latin typeface="微软雅黑" pitchFamily="34" charset="0"/>
                <a:ea typeface="微软雅黑" pitchFamily="34" charset="-122"/>
                <a:cs typeface="微软雅黑" pitchFamily="34" charset="-120"/>
              </a:rPr>
              <a:t>,化整为零地去分解事件,然后再借助全概率公式求出事件发生的概率.</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P_4_BD#56b9f0d1b?pid=1c0ad3779&amp;color=0,0,0&amp;tib=255,255,255&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63240" y="1080000"/>
            <a:ext cx="6071616"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B_4_BD.1_1#750617ff7?vop=1&amp;pid=e7bbd4891&amp;color=0,0,0&amp;bt=1&amp;bbb=1&amp;hb=1"/>
          <p:cNvSpPr/>
          <p:nvPr/>
        </p:nvSpPr>
        <p:spPr>
          <a:xfrm>
            <a:off x="832104" y="1080000"/>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示例1</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甲盒中有3个白球和2个红球，乙盒中有1个白球和4个红球，先等可能地从甲、乙两盒中任选一个盒子，再从该盒中随机取1</a:t>
            </a:r>
            <a:r>
              <a:rPr lang="en-US" altLang="zh-CN" sz="1400" b="0" i="0">
                <a:solidFill>
                  <a:srgbClr val="000000"/>
                </a:solidFill>
                <a:latin typeface="微软雅黑" pitchFamily="34" charset="0"/>
                <a:ea typeface="微软雅黑" pitchFamily="34" charset="-122"/>
                <a:cs typeface="微软雅黑" pitchFamily="34" charset="-120"/>
              </a:rPr>
              <a:t>个球，</a:t>
            </a:r>
          </a:p>
          <a:p>
            <a:pPr latinLnBrk="1">
              <a:lnSpc>
                <a:spcPts val="2400"/>
              </a:lnSpc>
            </a:pPr>
            <a:r>
              <a:rPr lang="en-US" altLang="zh-CN" sz="1400" b="0" i="0">
                <a:solidFill>
                  <a:srgbClr val="000000"/>
                </a:solidFill>
                <a:latin typeface="微软雅黑" pitchFamily="34" charset="0"/>
                <a:ea typeface="微软雅黑" pitchFamily="34" charset="-122"/>
                <a:cs typeface="微软雅黑" pitchFamily="34" charset="-120"/>
              </a:rPr>
              <a:t>则该球是红球的概率为</a:t>
            </a:r>
            <a:r>
              <a:rPr lang="en-US" altLang="zh-CN" sz="1400" i="0">
                <a:solidFill>
                  <a:srgbClr val="000000"/>
                </a:solidFill>
                <a:latin typeface="SimSun" pitchFamily="34" charset="0"/>
                <a:ea typeface="SimSun" pitchFamily="34" charset="-122"/>
                <a:cs typeface="SimSun" pitchFamily="34" charset="-120"/>
              </a:rPr>
              <a:t>__</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solidFill>
                <a:srgbClr val="000000"/>
              </a:solidFill>
            </a:endParaRPr>
          </a:p>
        </p:txBody>
      </p:sp>
      <mc:AlternateContent xmlns:mc="http://schemas.openxmlformats.org/markup-compatibility/2006">
        <mc:Choice xmlns:a14="http://schemas.microsoft.com/office/drawing/2010/main" Requires="a14">
          <p:sp>
            <p:nvSpPr>
              <p:cNvPr id="3" name="QB_4_AN.2_1#750617ff7.blank?vop=1&amp;pid=e7bbd4891&amp;color=0,0,0&amp;vpa=1&amp;bbb=1&amp;rh=23.86"/>
              <p:cNvSpPr/>
              <p:nvPr/>
            </p:nvSpPr>
            <p:spPr>
              <a:xfrm>
                <a:off x="2614866" y="1336794"/>
                <a:ext cx="166688" cy="303022"/>
              </a:xfrm>
              <a:prstGeom prst="rect">
                <a:avLst/>
              </a:prstGeom>
              <a:noFill/>
              <a:ln/>
            </p:spPr>
            <p:txBody>
              <a:bodyPr wrap="none" lIns="0" tIns="0" rIns="0" bIns="0" rtlCol="0" anchor="t"/>
              <a:lstStyle/>
              <a:p>
                <a:pPr algn="ctr" latinLnBrk="1">
                  <a:lnSpc>
                    <a:spcPts val="2400"/>
                  </a:lnSpc>
                </a:pPr>
                <a14:m>
                  <m:oMath xmlns:m="http://schemas.openxmlformats.org/officeDocument/2006/math">
                    <m:f>
                      <m:fPr>
                        <m:ctrlPr>
                          <a:rPr lang="en-US" altLang="zh-CN" sz="1400" b="0" i="1" dirty="0" smtClean="0">
                            <a:solidFill>
                              <a:srgbClr val="FF0000"/>
                            </a:solidFill>
                            <a:latin typeface="Cambria Math" panose="02040503050406030204" pitchFamily="18" charset="0"/>
                            <a:ea typeface="SimHei" pitchFamily="34" charset="-122"/>
                            <a:cs typeface="SimHei" pitchFamily="34" charset="-120"/>
                          </a:rPr>
                        </m:ctrlPr>
                      </m:fPr>
                      <m:num>
                        <m:r>
                          <a:rPr lang="en-US" altLang="zh-CN" sz="1400" b="0" i="0">
                            <a:solidFill>
                              <a:srgbClr val="FF0000"/>
                            </a:solidFill>
                            <a:latin typeface="Cambria Math" pitchFamily="34" charset="0"/>
                            <a:ea typeface="Cambria Math" pitchFamily="34" charset="-122"/>
                            <a:cs typeface="Cambria Math" pitchFamily="34" charset="-120"/>
                          </a:rPr>
                          <m:t>3</m:t>
                        </m:r>
                      </m:num>
                      <m:den>
                        <m:r>
                          <a:rPr lang="en-US" altLang="zh-CN" sz="14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00" dirty="0"/>
              </a:p>
            </p:txBody>
          </p:sp>
        </mc:Choice>
        <mc:Fallback>
          <p:sp>
            <p:nvSpPr>
              <p:cNvPr id="3" name="QB_4_AN.2_1#750617ff7.blank?vop=1&amp;pid=e7bbd4891&amp;color=0,0,0&amp;vpa=1&amp;bbb=1&amp;rh=23.86"/>
              <p:cNvSpPr>
                <a:spLocks noRot="1" noChangeAspect="1" noMove="1" noResize="1" noEditPoints="1" noAdjustHandles="1" noChangeArrowheads="1" noChangeShapeType="1" noTextEdit="1"/>
              </p:cNvSpPr>
              <p:nvPr/>
            </p:nvSpPr>
            <p:spPr>
              <a:xfrm>
                <a:off x="2614866" y="1336794"/>
                <a:ext cx="166688" cy="303022"/>
              </a:xfrm>
              <a:prstGeom prst="rect">
                <a:avLst/>
              </a:prstGeom>
              <a:blipFill>
                <a:blip r:embed="rId3"/>
                <a:stretch>
                  <a:fillRect l="-3704" b="-16000"/>
                </a:stretch>
              </a:blipFill>
              <a:ln/>
            </p:spPr>
            <p:txBody>
              <a:bodyPr/>
              <a:lstStyle/>
              <a:p>
                <a:r>
                  <a:rPr lang="zh-CN" altLang="en-US">
                    <a:noFill/>
                  </a:rPr>
                  <a:t> </a:t>
                </a:r>
              </a:p>
            </p:txBody>
          </p:sp>
        </mc:Fallback>
      </mc:AlternateContent>
      <p:sp>
        <p:nvSpPr>
          <p:cNvPr id="4" name="QB_4_EX.3_1#750617ff7?vop=1&amp;pid=e7bbd4891&amp;color=0,0,0&amp;bbb=1"/>
          <p:cNvSpPr/>
          <p:nvPr/>
        </p:nvSpPr>
        <p:spPr>
          <a:xfrm>
            <a:off x="832104" y="1729922"/>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solidFill>
                <a:srgbClr val="000000"/>
              </a:solidFill>
            </a:endParaRPr>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取出的球可能来自甲盒或乙盒</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可利用全概率公式解题的一般步骤进行求解</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solidFill>
                <a:srgbClr val="000000"/>
              </a:solidFill>
            </a:endParaRPr>
          </a:p>
        </p:txBody>
      </p:sp>
      <mc:AlternateContent xmlns:mc="http://schemas.openxmlformats.org/markup-compatibility/2006">
        <mc:Choice xmlns:a14="http://schemas.microsoft.com/office/drawing/2010/main" Requires="a14">
          <p:sp>
            <p:nvSpPr>
              <p:cNvPr id="5" name="QB_4_AS.4_1#750617ff7?vop=1&amp;pid=e7bbd4891&amp;color=0,0,0&amp;bbb=1"/>
              <p:cNvSpPr/>
              <p:nvPr/>
            </p:nvSpPr>
            <p:spPr>
              <a:xfrm>
                <a:off x="832104" y="2339840"/>
                <a:ext cx="10533888" cy="990600"/>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设事件</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𝐴</m:t>
                    </m:r>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选中甲盒</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事件</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𝐵</m:t>
                    </m:r>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选中乙盒</a:t>
                </a:r>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𝐶</m:t>
                    </m:r>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取中红球</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1" i="0" dirty="0">
                    <a:solidFill>
                      <a:srgbClr val="000000"/>
                    </a:solidFill>
                    <a:latin typeface="微软雅黑" pitchFamily="34" charset="0"/>
                    <a:ea typeface="微软雅黑" pitchFamily="34" charset="-122"/>
                    <a:cs typeface="微软雅黑" pitchFamily="34" charset="-120"/>
                  </a:rPr>
                  <a:t>步骤1</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拆分</a:t>
                </a:r>
                <a:endParaRPr lang="en-US" altLang="zh-CN" sz="1400" dirty="0">
                  <a:solidFill>
                    <a:srgbClr val="000000"/>
                  </a:solidFill>
                </a:endParaRPr>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由题意可得</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𝐶</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𝐴</m:t>
                    </m:r>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2</m:t>
                        </m:r>
                      </m:num>
                      <m:den>
                        <m:r>
                          <a:rPr lang="en-US" altLang="zh-CN" sz="1400" b="0" i="0">
                            <a:solidFill>
                              <a:srgbClr val="000000"/>
                            </a:solidFill>
                            <a:latin typeface="Cambria Math" pitchFamily="34" charset="0"/>
                            <a:ea typeface="Cambria Math" pitchFamily="34" charset="-122"/>
                            <a:cs typeface="Cambria Math" pitchFamily="34" charset="-120"/>
                          </a:rPr>
                          <m:t>5</m:t>
                        </m:r>
                      </m:den>
                    </m:f>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𝐶</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𝐵</m:t>
                    </m:r>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4</m:t>
                        </m:r>
                      </m:num>
                      <m:den>
                        <m:r>
                          <a:rPr lang="en-US" altLang="zh-CN" sz="1400" b="0" i="0">
                            <a:solidFill>
                              <a:srgbClr val="000000"/>
                            </a:solidFill>
                            <a:latin typeface="Cambria Math" pitchFamily="34" charset="0"/>
                            <a:ea typeface="Cambria Math" pitchFamily="34" charset="-122"/>
                            <a:cs typeface="Cambria Math" pitchFamily="34" charset="-120"/>
                          </a:rPr>
                          <m:t>5</m:t>
                        </m:r>
                      </m:den>
                    </m:f>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𝐴</m:t>
                    </m:r>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𝐵</m:t>
                    </m:r>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1" i="0" dirty="0">
                    <a:solidFill>
                      <a:srgbClr val="000000"/>
                    </a:solidFill>
                    <a:latin typeface="微软雅黑" pitchFamily="34" charset="0"/>
                    <a:ea typeface="微软雅黑" pitchFamily="34" charset="-122"/>
                    <a:cs typeface="微软雅黑" pitchFamily="34" charset="-120"/>
                  </a:rPr>
                  <a:t>步骤2</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计算</a:t>
                </a:r>
                <a:endParaRPr lang="en-US" altLang="zh-CN" sz="1400" dirty="0">
                  <a:solidFill>
                    <a:srgbClr val="000000"/>
                  </a:solidFill>
                </a:endParaRPr>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𝐶</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𝐴</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𝐶</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𝐴</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𝐵</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𝐶</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𝐵</m:t>
                    </m:r>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2</m:t>
                        </m:r>
                      </m:num>
                      <m:den>
                        <m:r>
                          <a:rPr lang="en-US" altLang="zh-CN" sz="1400" b="0" i="0">
                            <a:solidFill>
                              <a:srgbClr val="000000"/>
                            </a:solidFill>
                            <a:latin typeface="Cambria Math" pitchFamily="34" charset="0"/>
                            <a:ea typeface="Cambria Math" pitchFamily="34" charset="-122"/>
                            <a:cs typeface="Cambria Math" pitchFamily="34" charset="-120"/>
                          </a:rPr>
                          <m:t>5</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4</m:t>
                        </m:r>
                      </m:num>
                      <m:den>
                        <m:r>
                          <a:rPr lang="en-US" altLang="zh-CN" sz="1400" b="0" i="0">
                            <a:solidFill>
                              <a:srgbClr val="000000"/>
                            </a:solidFill>
                            <a:latin typeface="Cambria Math" pitchFamily="34" charset="0"/>
                            <a:ea typeface="Cambria Math" pitchFamily="34" charset="-122"/>
                            <a:cs typeface="Cambria Math" pitchFamily="34" charset="-120"/>
                          </a:rPr>
                          <m:t>5</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3</m:t>
                        </m:r>
                      </m:num>
                      <m:den>
                        <m:r>
                          <a:rPr lang="en-US" altLang="zh-CN" sz="1400" b="0" i="0">
                            <a:solidFill>
                              <a:srgbClr val="000000"/>
                            </a:solidFill>
                            <a:latin typeface="Cambria Math" pitchFamily="34" charset="0"/>
                            <a:ea typeface="Cambria Math" pitchFamily="34" charset="-122"/>
                            <a:cs typeface="Cambria Math" pitchFamily="34" charset="-120"/>
                          </a:rPr>
                          <m:t>5</m:t>
                        </m:r>
                      </m:den>
                    </m:f>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1" i="0" dirty="0">
                    <a:solidFill>
                      <a:srgbClr val="000000"/>
                    </a:solidFill>
                    <a:latin typeface="微软雅黑" pitchFamily="34" charset="0"/>
                    <a:ea typeface="微软雅黑" pitchFamily="34" charset="-122"/>
                    <a:cs typeface="微软雅黑" pitchFamily="34" charset="-120"/>
                  </a:rPr>
                  <a:t>步骤3</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求和</a:t>
                </a:r>
                <a:endParaRPr lang="en-US" altLang="zh-CN" sz="1400" dirty="0">
                  <a:solidFill>
                    <a:srgbClr val="000000"/>
                  </a:solidFill>
                </a:endParaRPr>
              </a:p>
            </p:txBody>
          </p:sp>
        </mc:Choice>
        <mc:Fallback>
          <p:sp>
            <p:nvSpPr>
              <p:cNvPr id="5" name="QB_4_AS.4_1#750617ff7?vop=1&amp;pid=e7bbd4891&amp;color=0,0,0&amp;bbb=1"/>
              <p:cNvSpPr>
                <a:spLocks noRot="1" noChangeAspect="1" noMove="1" noResize="1" noEditPoints="1" noAdjustHandles="1" noChangeArrowheads="1" noChangeShapeType="1" noTextEdit="1"/>
              </p:cNvSpPr>
              <p:nvPr/>
            </p:nvSpPr>
            <p:spPr>
              <a:xfrm>
                <a:off x="832104" y="2339840"/>
                <a:ext cx="10533888" cy="990600"/>
              </a:xfrm>
              <a:prstGeom prst="rect">
                <a:avLst/>
              </a:prstGeom>
              <a:blipFill>
                <a:blip r:embed="rId4"/>
                <a:stretch>
                  <a:fillRect l="-1042" b="-679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 calcmode="lin" valueType="num">
                                      <p:cBhvr additive="base">
                                        <p:cTn id="4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5_1#b19254cf4?vop=1&amp;pid=e7bbd4891&amp;color=0,0,0&amp;bt=1&amp;bbb=1&amp;hb=1"/>
              <p:cNvSpPr/>
              <p:nvPr/>
            </p:nvSpPr>
            <p:spPr>
              <a:xfrm>
                <a:off x="832104" y="1080000"/>
                <a:ext cx="10533888" cy="1265111"/>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示例2</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已知某社区仅使用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𝐴</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𝐵</m:t>
                    </m:r>
                  </m:oMath>
                </a14:m>
                <a:r>
                  <a:rPr lang="en-US" altLang="zh-CN" sz="1400" b="0" i="0" dirty="0">
                    <a:solidFill>
                      <a:srgbClr val="000000"/>
                    </a:solidFill>
                    <a:latin typeface="微软雅黑" pitchFamily="34" charset="0"/>
                    <a:ea typeface="微软雅黑" pitchFamily="34" charset="-122"/>
                    <a:cs typeface="微软雅黑" pitchFamily="34" charset="-120"/>
                  </a:rPr>
                  <a:t>型两种</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5</m:t>
                    </m:r>
                    <m:r>
                      <m:rPr>
                        <m:sty m:val="p"/>
                      </m:rPr>
                      <a:rPr lang="en-US" altLang="zh-CN" sz="1400" b="0" i="0" smtClean="0">
                        <a:solidFill>
                          <a:srgbClr val="000000"/>
                        </a:solidFill>
                        <a:latin typeface="Cambria Math" pitchFamily="34" charset="0"/>
                        <a:ea typeface="Cambria Math" pitchFamily="34" charset="-122"/>
                        <a:cs typeface="Cambria Math" pitchFamily="34" charset="-120"/>
                      </a:rPr>
                      <m:t>G</m:t>
                    </m:r>
                  </m:oMath>
                </a14:m>
                <a:r>
                  <a:rPr lang="en-US" altLang="zh-CN" sz="1400" b="0" i="0" dirty="0">
                    <a:solidFill>
                      <a:srgbClr val="000000"/>
                    </a:solidFill>
                    <a:latin typeface="微软雅黑" pitchFamily="34" charset="0"/>
                    <a:ea typeface="微软雅黑" pitchFamily="34" charset="-122"/>
                    <a:cs typeface="微软雅黑" pitchFamily="34" charset="-120"/>
                  </a:rPr>
                  <a:t>网络信号，且使用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𝐴</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𝐵</m:t>
                    </m:r>
                  </m:oMath>
                </a14:m>
                <a:r>
                  <a:rPr lang="en-US" altLang="zh-CN" sz="1400" b="0" i="0" dirty="0">
                    <a:solidFill>
                      <a:srgbClr val="000000"/>
                    </a:solidFill>
                    <a:latin typeface="微软雅黑" pitchFamily="34" charset="0"/>
                    <a:ea typeface="微软雅黑" pitchFamily="34" charset="-122"/>
                    <a:cs typeface="微软雅黑" pitchFamily="34" charset="-120"/>
                  </a:rPr>
                  <a:t>型信号的居民（每位居民只使用一种网络信号）占比均为</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50%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，其中使</a:t>
                </a:r>
              </a:p>
              <a:p>
                <a:pPr latinLnBrk="1">
                  <a:lnSpc>
                    <a:spcPts val="2600"/>
                  </a:lnSpc>
                </a:pPr>
                <a:r>
                  <a:rPr lang="en-US" altLang="zh-CN" sz="1400" b="0" i="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𝐴</m:t>
                    </m:r>
                  </m:oMath>
                </a14:m>
                <a:r>
                  <a:rPr lang="en-US" altLang="zh-CN" sz="1400" b="0" i="0" dirty="0">
                    <a:solidFill>
                      <a:srgbClr val="000000"/>
                    </a:solidFill>
                    <a:latin typeface="微软雅黑" pitchFamily="34" charset="0"/>
                    <a:ea typeface="微软雅黑" pitchFamily="34" charset="-122"/>
                    <a:cs typeface="微软雅黑" pitchFamily="34" charset="-120"/>
                  </a:rPr>
                  <a:t>型信号的满意率为</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60%</m:t>
                    </m:r>
                  </m:oMath>
                </a14:m>
                <a:r>
                  <a:rPr lang="en-US" altLang="zh-CN" sz="1400" b="0" i="0" dirty="0">
                    <a:solidFill>
                      <a:srgbClr val="000000"/>
                    </a:solidFill>
                    <a:latin typeface="微软雅黑" pitchFamily="34" charset="0"/>
                    <a:ea typeface="微软雅黑" pitchFamily="34" charset="-122"/>
                    <a:cs typeface="微软雅黑" pitchFamily="34" charset="-120"/>
                  </a:rPr>
                  <a:t>，使用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𝐵</m:t>
                    </m:r>
                  </m:oMath>
                </a14:m>
                <a:r>
                  <a:rPr lang="en-US" altLang="zh-CN" sz="1400" b="0" i="0" dirty="0">
                    <a:solidFill>
                      <a:srgbClr val="000000"/>
                    </a:solidFill>
                    <a:latin typeface="微软雅黑" pitchFamily="34" charset="0"/>
                    <a:ea typeface="微软雅黑" pitchFamily="34" charset="-122"/>
                    <a:cs typeface="微软雅黑" pitchFamily="34" charset="-120"/>
                  </a:rPr>
                  <a:t>型信号的满意率为</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80%</m:t>
                    </m:r>
                  </m:oMath>
                </a14:m>
                <a:r>
                  <a:rPr lang="en-US" altLang="zh-CN" sz="1400" b="0" i="0" dirty="0">
                    <a:solidFill>
                      <a:srgbClr val="000000"/>
                    </a:solidFill>
                    <a:latin typeface="微软雅黑" pitchFamily="34" charset="0"/>
                    <a:ea typeface="微软雅黑" pitchFamily="34" charset="-122"/>
                    <a:cs typeface="微软雅黑" pitchFamily="34" charset="-120"/>
                  </a:rPr>
                  <a:t>，现引进</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𝐶</m:t>
                    </m:r>
                  </m:oMath>
                </a14:m>
                <a:r>
                  <a:rPr lang="en-US" altLang="zh-CN" sz="1400" b="0" i="0" dirty="0">
                    <a:solidFill>
                      <a:srgbClr val="000000"/>
                    </a:solidFill>
                    <a:latin typeface="微软雅黑" pitchFamily="34" charset="0"/>
                    <a:ea typeface="微软雅黑" pitchFamily="34" charset="-122"/>
                    <a:cs typeface="微软雅黑" pitchFamily="34" charset="-120"/>
                  </a:rPr>
                  <a:t>型</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5</m:t>
                    </m:r>
                    <m:r>
                      <m:rPr>
                        <m:sty m:val="p"/>
                      </m:rPr>
                      <a:rPr lang="en-US" altLang="zh-CN" sz="1400" b="0" i="0" smtClean="0">
                        <a:solidFill>
                          <a:srgbClr val="000000"/>
                        </a:solidFill>
                        <a:latin typeface="Cambria Math" pitchFamily="34" charset="0"/>
                        <a:ea typeface="Cambria Math" pitchFamily="34" charset="-122"/>
                        <a:cs typeface="Cambria Math" pitchFamily="34" charset="-120"/>
                      </a:rPr>
                      <m:t>G</m:t>
                    </m:r>
                  </m:oMath>
                </a14:m>
                <a:r>
                  <a:rPr lang="en-US" altLang="zh-CN" sz="1400" b="0" i="0" dirty="0">
                    <a:solidFill>
                      <a:srgbClr val="000000"/>
                    </a:solidFill>
                    <a:latin typeface="微软雅黑" pitchFamily="34" charset="0"/>
                    <a:ea typeface="微软雅黑" pitchFamily="34" charset="-122"/>
                    <a:cs typeface="微软雅黑" pitchFamily="34" charset="-120"/>
                  </a:rPr>
                  <a:t>网络信号，将其开放给该社区使用，经统计，使用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型信号的</a:t>
                </a:r>
              </a:p>
              <a:p>
                <a:pPr latinLnBrk="1">
                  <a:lnSpc>
                    <a:spcPts val="2600"/>
                  </a:lnSpc>
                </a:pPr>
                <a:r>
                  <a:rPr lang="en-US" altLang="zh-CN" sz="1400" b="0" i="0">
                    <a:solidFill>
                      <a:srgbClr val="000000"/>
                    </a:solidFill>
                    <a:latin typeface="微软雅黑" pitchFamily="34" charset="0"/>
                    <a:ea typeface="微软雅黑" pitchFamily="34" charset="-122"/>
                    <a:cs typeface="微软雅黑" pitchFamily="34" charset="-120"/>
                  </a:rPr>
                  <a:t>满意率为</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75%</m:t>
                    </m:r>
                  </m:oMath>
                </a14:m>
                <a:r>
                  <a:rPr lang="en-US" altLang="zh-CN" sz="1400" b="0" i="0" dirty="0">
                    <a:solidFill>
                      <a:srgbClr val="000000"/>
                    </a:solidFill>
                    <a:latin typeface="微软雅黑" pitchFamily="34" charset="0"/>
                    <a:ea typeface="微软雅黑" pitchFamily="34" charset="-122"/>
                    <a:cs typeface="微软雅黑" pitchFamily="34" charset="-120"/>
                  </a:rPr>
                  <a:t>，当使用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𝐶</m:t>
                    </m:r>
                  </m:oMath>
                </a14:m>
                <a:r>
                  <a:rPr lang="en-US" altLang="zh-CN" sz="1400" b="0" i="0" dirty="0">
                    <a:solidFill>
                      <a:srgbClr val="000000"/>
                    </a:solidFill>
                    <a:latin typeface="微软雅黑" pitchFamily="34" charset="0"/>
                    <a:ea typeface="微软雅黑" pitchFamily="34" charset="-122"/>
                    <a:cs typeface="微软雅黑" pitchFamily="34" charset="-120"/>
                  </a:rPr>
                  <a:t>型</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5</m:t>
                    </m:r>
                    <m:r>
                      <m:rPr>
                        <m:sty m:val="p"/>
                      </m:rPr>
                      <a:rPr lang="en-US" altLang="zh-CN" sz="1400" b="0" i="0" smtClean="0">
                        <a:solidFill>
                          <a:srgbClr val="000000"/>
                        </a:solidFill>
                        <a:latin typeface="Cambria Math" pitchFamily="34" charset="0"/>
                        <a:ea typeface="Cambria Math" pitchFamily="34" charset="-122"/>
                        <a:cs typeface="Cambria Math"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网络信号的居民占比约为</a:t>
                </a:r>
                <a:r>
                  <a:rPr lang="en-US" altLang="zh-CN" sz="1400" i="0">
                    <a:solidFill>
                      <a:srgbClr val="000000"/>
                    </a:solidFill>
                    <a:latin typeface="SimSun" pitchFamily="34" charset="0"/>
                    <a:ea typeface="SimSun" pitchFamily="34" charset="-122"/>
                    <a:cs typeface="SimSun" pitchFamily="34" charset="-120"/>
                  </a:rPr>
                  <a:t>_______</a:t>
                </a:r>
                <a:r>
                  <a:rPr lang="en-US" altLang="zh-CN" sz="1400" b="0" i="0">
                    <a:solidFill>
                      <a:srgbClr val="000000"/>
                    </a:solidFill>
                    <a:latin typeface="微软雅黑" pitchFamily="34" charset="0"/>
                    <a:ea typeface="微软雅黑" pitchFamily="34" charset="-122"/>
                    <a:cs typeface="微软雅黑" pitchFamily="34" charset="-120"/>
                  </a:rPr>
                  <a:t>时</a:t>
                </a:r>
                <a:r>
                  <a:rPr lang="en-US" altLang="zh-CN" sz="1400" b="0" i="0" dirty="0">
                    <a:solidFill>
                      <a:srgbClr val="000000"/>
                    </a:solidFill>
                    <a:latin typeface="微软雅黑" pitchFamily="34" charset="0"/>
                    <a:ea typeface="微软雅黑" pitchFamily="34" charset="-122"/>
                    <a:cs typeface="微软雅黑" pitchFamily="34" charset="-120"/>
                  </a:rPr>
                  <a:t>（百分率保留小数点后一位小数），</a:t>
                </a:r>
                <a:r>
                  <a:rPr lang="en-US" altLang="zh-CN" sz="1400" b="0" i="0">
                    <a:solidFill>
                      <a:srgbClr val="000000"/>
                    </a:solidFill>
                    <a:latin typeface="微软雅黑" pitchFamily="34" charset="0"/>
                    <a:ea typeface="微软雅黑" pitchFamily="34" charset="-122"/>
                    <a:cs typeface="微软雅黑" pitchFamily="34" charset="-120"/>
                  </a:rPr>
                  <a:t>能够保证从对信号满意的居民中，</a:t>
                </a:r>
              </a:p>
              <a:p>
                <a:pPr latinLnBrk="1">
                  <a:lnSpc>
                    <a:spcPts val="2400"/>
                  </a:lnSpc>
                </a:pPr>
                <a:r>
                  <a:rPr lang="en-US" altLang="zh-CN" sz="1400" b="0" i="0">
                    <a:solidFill>
                      <a:srgbClr val="000000"/>
                    </a:solidFill>
                    <a:latin typeface="微软雅黑" pitchFamily="34" charset="0"/>
                    <a:ea typeface="微软雅黑" pitchFamily="34" charset="-122"/>
                    <a:cs typeface="微软雅黑" pitchFamily="34" charset="-120"/>
                  </a:rPr>
                  <a:t>随机抽取</a:t>
                </a:r>
                <a:r>
                  <a:rPr lang="en-US" altLang="zh-CN" sz="1400" b="0" i="0" dirty="0">
                    <a:solidFill>
                      <a:srgbClr val="000000"/>
                    </a:solidFill>
                    <a:latin typeface="微软雅黑" pitchFamily="34" charset="0"/>
                    <a:ea typeface="微软雅黑" pitchFamily="34" charset="-122"/>
                    <a:cs typeface="微软雅黑" pitchFamily="34" charset="-120"/>
                  </a:rPr>
                  <a:t>1人，使用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𝐶</m:t>
                    </m:r>
                  </m:oMath>
                </a14:m>
                <a:r>
                  <a:rPr lang="en-US" altLang="zh-CN" sz="1400" b="0" i="0" dirty="0">
                    <a:solidFill>
                      <a:srgbClr val="000000"/>
                    </a:solidFill>
                    <a:latin typeface="微软雅黑" pitchFamily="34" charset="0"/>
                    <a:ea typeface="微软雅黑" pitchFamily="34" charset="-122"/>
                    <a:cs typeface="微软雅黑" pitchFamily="34" charset="-120"/>
                  </a:rPr>
                  <a:t>型信号的概率为</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70%</m:t>
                    </m:r>
                  </m:oMath>
                </a14:m>
                <a:r>
                  <a:rPr lang="en-US" altLang="zh-CN" sz="1400" b="0" i="0" dirty="0">
                    <a:solidFill>
                      <a:srgbClr val="000000"/>
                    </a:solidFill>
                    <a:latin typeface="微软雅黑" pitchFamily="34" charset="0"/>
                    <a:ea typeface="微软雅黑" pitchFamily="34" charset="-122"/>
                    <a:cs typeface="微软雅黑" pitchFamily="34" charset="-120"/>
                  </a:rPr>
                  <a:t>.（注：使用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𝐴</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𝐵</m:t>
                    </m:r>
                  </m:oMath>
                </a14:m>
                <a:r>
                  <a:rPr lang="en-US" altLang="zh-CN" sz="1400" b="0" i="0" dirty="0">
                    <a:solidFill>
                      <a:srgbClr val="000000"/>
                    </a:solidFill>
                    <a:latin typeface="微软雅黑" pitchFamily="34" charset="0"/>
                    <a:ea typeface="微软雅黑" pitchFamily="34" charset="-122"/>
                    <a:cs typeface="微软雅黑" pitchFamily="34" charset="-120"/>
                  </a:rPr>
                  <a:t>型信号居民减少的占比，均为使用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型信号增加的居民占比的一半）</a:t>
                </a:r>
                <a:endParaRPr lang="en-US" altLang="zh-CN" sz="1400" dirty="0">
                  <a:solidFill>
                    <a:srgbClr val="000000"/>
                  </a:solidFill>
                </a:endParaRPr>
              </a:p>
            </p:txBody>
          </p:sp>
        </mc:Choice>
        <mc:Fallback>
          <p:sp>
            <p:nvSpPr>
              <p:cNvPr id="2" name="QB_4_BD.5_1#b19254cf4?vop=1&amp;pid=e7bbd4891&amp;color=0,0,0&amp;bt=1&amp;bbb=1&amp;hb=1"/>
              <p:cNvSpPr>
                <a:spLocks noRot="1" noChangeAspect="1" noMove="1" noResize="1" noEditPoints="1" noAdjustHandles="1" noChangeArrowheads="1" noChangeShapeType="1" noTextEdit="1"/>
              </p:cNvSpPr>
              <p:nvPr/>
            </p:nvSpPr>
            <p:spPr>
              <a:xfrm>
                <a:off x="832104" y="1080000"/>
                <a:ext cx="10533888" cy="1265111"/>
              </a:xfrm>
              <a:prstGeom prst="rect">
                <a:avLst/>
              </a:prstGeom>
              <a:blipFill>
                <a:blip r:embed="rId3"/>
                <a:stretch>
                  <a:fillRect l="-1042" r="-810" b="-817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6_1#b19254cf4.blank?vop=1&amp;pid=e7bbd4891&amp;color=0,0,0&amp;vpa=2&amp;bbb=1"/>
              <p:cNvSpPr/>
              <p:nvPr/>
            </p:nvSpPr>
            <p:spPr>
              <a:xfrm>
                <a:off x="5094414" y="1785420"/>
                <a:ext cx="582613" cy="201422"/>
              </a:xfrm>
              <a:prstGeom prst="rect">
                <a:avLst/>
              </a:prstGeom>
              <a:noFill/>
              <a:ln/>
            </p:spPr>
            <p:txBody>
              <a:bodyPr wrap="none" lIns="0" tIns="0" rIns="0" bIns="0" rtlCol="0" anchor="t"/>
              <a:lstStyle/>
              <a:p>
                <a:pPr algn="ctr" latinLnBrk="1">
                  <a:lnSpc>
                    <a:spcPts val="1700"/>
                  </a:lnSpc>
                </a:pPr>
                <a14:m>
                  <m:oMath xmlns:m="http://schemas.openxmlformats.org/officeDocument/2006/math">
                    <m:r>
                      <a:rPr lang="en-US" altLang="zh-CN" sz="1400" b="0" i="0" smtClean="0">
                        <a:solidFill>
                          <a:srgbClr val="FF0000"/>
                        </a:solidFill>
                        <a:latin typeface="Cambria Math" pitchFamily="34" charset="0"/>
                        <a:ea typeface="Cambria Math" pitchFamily="34" charset="-122"/>
                        <a:cs typeface="Cambria Math" pitchFamily="34" charset="-120"/>
                      </a:rPr>
                      <m:t>68.5%</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00" dirty="0"/>
              </a:p>
            </p:txBody>
          </p:sp>
        </mc:Choice>
        <mc:Fallback>
          <p:sp>
            <p:nvSpPr>
              <p:cNvPr id="3" name="QB_4_AN.6_1#b19254cf4.blank?vop=1&amp;pid=e7bbd4891&amp;color=0,0,0&amp;vpa=2&amp;bbb=1"/>
              <p:cNvSpPr>
                <a:spLocks noRot="1" noChangeAspect="1" noMove="1" noResize="1" noEditPoints="1" noAdjustHandles="1" noChangeArrowheads="1" noChangeShapeType="1" noTextEdit="1"/>
              </p:cNvSpPr>
              <p:nvPr/>
            </p:nvSpPr>
            <p:spPr>
              <a:xfrm>
                <a:off x="5094414" y="1785420"/>
                <a:ext cx="582613" cy="201422"/>
              </a:xfrm>
              <a:prstGeom prst="rect">
                <a:avLst/>
              </a:prstGeom>
              <a:blipFill>
                <a:blip r:embed="rId4"/>
                <a:stretch>
                  <a:fillRect l="-2105" r="-4211" b="-1818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EX.7_1#b19254cf4?vop=1&amp;pid=e7bbd4891&amp;color=0,0,0&amp;bbb=1"/>
              <p:cNvSpPr/>
              <p:nvPr/>
            </p:nvSpPr>
            <p:spPr>
              <a:xfrm>
                <a:off x="832104" y="2329679"/>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solidFill>
                    <a:srgbClr val="000000"/>
                  </a:solidFill>
                </a:endParaRPr>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本题随机抽取的</a:t>
                </a:r>
                <a:r>
                  <a:rPr lang="en-US" altLang="zh-CN" sz="1400" b="0" i="0" dirty="0">
                    <a:solidFill>
                      <a:srgbClr val="000000"/>
                    </a:solidFill>
                    <a:latin typeface="微软雅黑" pitchFamily="34" charset="0"/>
                    <a:ea typeface="微软雅黑" pitchFamily="34" charset="-122"/>
                    <a:cs typeface="微软雅黑" pitchFamily="34" charset="-120"/>
                  </a:rPr>
                  <a:t>1</a:t>
                </a:r>
                <a:r>
                  <a:rPr lang="en-US" altLang="zh-CN" sz="1400" b="0" i="0" dirty="0">
                    <a:solidFill>
                      <a:srgbClr val="000000"/>
                    </a:solidFill>
                    <a:latin typeface="微软雅黑" pitchFamily="34" charset="0"/>
                    <a:ea typeface="楷体" pitchFamily="34" charset="-122"/>
                    <a:cs typeface="微软雅黑" pitchFamily="34" charset="-120"/>
                  </a:rPr>
                  <a:t>位对信号满意的居民可能使用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𝐴</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𝐵</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型三种网络信号</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由此根据全概率公式解题的一般步骤进行求解</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solidFill>
                    <a:srgbClr val="000000"/>
                  </a:solidFill>
                </a:endParaRPr>
              </a:p>
            </p:txBody>
          </p:sp>
        </mc:Choice>
        <mc:Fallback>
          <p:sp>
            <p:nvSpPr>
              <p:cNvPr id="4" name="QB_4_EX.7_1#b19254cf4?vop=1&amp;pid=e7bbd4891&amp;color=0,0,0&amp;bbb=1"/>
              <p:cNvSpPr>
                <a:spLocks noRot="1" noChangeAspect="1" noMove="1" noResize="1" noEditPoints="1" noAdjustHandles="1" noChangeArrowheads="1" noChangeShapeType="1" noTextEdit="1"/>
              </p:cNvSpPr>
              <p:nvPr/>
            </p:nvSpPr>
            <p:spPr>
              <a:xfrm>
                <a:off x="832104" y="2329679"/>
                <a:ext cx="10533888" cy="602298"/>
              </a:xfrm>
              <a:prstGeom prst="rect">
                <a:avLst/>
              </a:prstGeom>
              <a:blipFill>
                <a:blip r:embed="rId5"/>
                <a:stretch>
                  <a:fillRect l="-1042" b="-1818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4_AS.8_1#b19254cf4?vop=1&amp;pid=e7bbd4891&amp;color=0,0,0&amp;bbb=1&amp;hb=1"/>
              <p:cNvSpPr/>
              <p:nvPr/>
            </p:nvSpPr>
            <p:spPr>
              <a:xfrm>
                <a:off x="832104" y="2938009"/>
                <a:ext cx="10533888" cy="1371600"/>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设使用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𝐶</m:t>
                    </m:r>
                  </m:oMath>
                </a14:m>
                <a:r>
                  <a:rPr lang="en-US" altLang="zh-CN" sz="1400" b="0" i="0" dirty="0">
                    <a:solidFill>
                      <a:srgbClr val="000000"/>
                    </a:solidFill>
                    <a:latin typeface="微软雅黑" pitchFamily="34" charset="0"/>
                    <a:ea typeface="楷体" pitchFamily="34" charset="-122"/>
                    <a:cs typeface="微软雅黑" pitchFamily="34" charset="-120"/>
                  </a:rPr>
                  <a:t>型</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5</m:t>
                    </m:r>
                    <m:r>
                      <m:rPr>
                        <m:sty m:val="p"/>
                      </m:rPr>
                      <a:rPr lang="en-US" altLang="zh-CN" sz="1400" b="0" i="0" smtClean="0">
                        <a:solidFill>
                          <a:srgbClr val="000000"/>
                        </a:solidFill>
                        <a:latin typeface="Cambria Math" pitchFamily="34" charset="0"/>
                        <a:ea typeface="Cambria Math" pitchFamily="34" charset="-122"/>
                        <a:cs typeface="Cambria Math" pitchFamily="34" charset="-120"/>
                      </a:rPr>
                      <m:t>G</m:t>
                    </m:r>
                  </m:oMath>
                </a14:m>
                <a:r>
                  <a:rPr lang="en-US" altLang="zh-CN" sz="1400" b="0" i="0" dirty="0">
                    <a:solidFill>
                      <a:srgbClr val="000000"/>
                    </a:solidFill>
                    <a:latin typeface="微软雅黑" pitchFamily="34" charset="0"/>
                    <a:ea typeface="楷体" pitchFamily="34" charset="-122"/>
                    <a:cs typeface="微软雅黑" pitchFamily="34" charset="-120"/>
                  </a:rPr>
                  <a:t>网络信号的居民占比为</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𝑥</m:t>
                    </m:r>
                  </m:oMath>
                </a14:m>
                <a:r>
                  <a:rPr lang="en-US" altLang="zh-CN" sz="1400" b="0" i="0" dirty="0">
                    <a:solidFill>
                      <a:srgbClr val="000000"/>
                    </a:solidFill>
                    <a:latin typeface="微软雅黑" pitchFamily="34" charset="0"/>
                    <a:ea typeface="楷体" pitchFamily="34" charset="-122"/>
                    <a:cs typeface="微软雅黑" pitchFamily="34" charset="-120"/>
                  </a:rPr>
                  <a:t>时满足要求</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事件</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𝐷</m:t>
                    </m:r>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随机抽取的</a:t>
                </a:r>
                <a:r>
                  <a:rPr lang="en-US" altLang="zh-CN" sz="1400" b="0" i="0" dirty="0">
                    <a:solidFill>
                      <a:srgbClr val="000000"/>
                    </a:solidFill>
                    <a:latin typeface="微软雅黑" pitchFamily="34" charset="0"/>
                    <a:ea typeface="微软雅黑" pitchFamily="34" charset="-122"/>
                    <a:cs typeface="微软雅黑" pitchFamily="34" charset="-120"/>
                  </a:rPr>
                  <a:t>1</a:t>
                </a:r>
                <a:r>
                  <a:rPr lang="en-US" altLang="zh-CN" sz="1400" b="0" i="0" dirty="0">
                    <a:solidFill>
                      <a:srgbClr val="000000"/>
                    </a:solidFill>
                    <a:latin typeface="微软雅黑" pitchFamily="34" charset="0"/>
                    <a:ea typeface="楷体" pitchFamily="34" charset="-122"/>
                    <a:cs typeface="微软雅黑" pitchFamily="34" charset="-120"/>
                  </a:rPr>
                  <a:t>位居民对信号满意</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事件</a:t>
                </a:r>
                <a14:m>
                  <m:oMath xmlns:m="http://schemas.openxmlformats.org/officeDocument/2006/math">
                    <m:sSub>
                      <m:sSub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1</m:t>
                        </m:r>
                      </m:sub>
                    </m:sSub>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该居民使用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楷体" pitchFamily="34" charset="-122"/>
                    <a:cs typeface="微软雅黑" pitchFamily="34" charset="-120"/>
                  </a:rPr>
                  <a:t>型</a:t>
                </a:r>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信号</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事件</a:t>
                </a:r>
                <a14:m>
                  <m:oMath xmlns:m="http://schemas.openxmlformats.org/officeDocument/2006/math">
                    <m:sSub>
                      <m:sSub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2</m:t>
                        </m:r>
                      </m:sub>
                    </m:sSub>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该居民使用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𝐵</m:t>
                    </m:r>
                  </m:oMath>
                </a14:m>
                <a:r>
                  <a:rPr lang="en-US" altLang="zh-CN" sz="1400" b="0" i="0" dirty="0">
                    <a:solidFill>
                      <a:srgbClr val="000000"/>
                    </a:solidFill>
                    <a:latin typeface="微软雅黑" pitchFamily="34" charset="0"/>
                    <a:ea typeface="楷体" pitchFamily="34" charset="-122"/>
                    <a:cs typeface="微软雅黑" pitchFamily="34" charset="-120"/>
                  </a:rPr>
                  <a:t>型信号</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事件</a:t>
                </a:r>
                <a14:m>
                  <m:oMath xmlns:m="http://schemas.openxmlformats.org/officeDocument/2006/math">
                    <m:sSub>
                      <m:sSub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3</m:t>
                        </m:r>
                      </m:sub>
                    </m:sSub>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该居民使用</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型信号</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solidFill>
                    <a:srgbClr val="000000"/>
                  </a:solidFill>
                </a:endParaRPr>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由全概率公式得</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𝐷</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sSub>
                      <m:sSub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1</m:t>
                        </m:r>
                      </m:sub>
                    </m:sSub>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𝐷</m:t>
                    </m:r>
                    <m:r>
                      <a:rPr lang="en-US" altLang="zh-CN" sz="1400" b="0" i="0" smtClean="0">
                        <a:solidFill>
                          <a:srgbClr val="000000"/>
                        </a:solidFill>
                        <a:latin typeface="Cambria Math" pitchFamily="34" charset="0"/>
                        <a:ea typeface="Cambria Math" pitchFamily="34" charset="-122"/>
                        <a:cs typeface="Cambria Math" pitchFamily="34" charset="-120"/>
                      </a:rPr>
                      <m:t>|</m:t>
                    </m:r>
                    <m:sSub>
                      <m:sSub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1</m:t>
                        </m:r>
                      </m:sub>
                    </m:sSub>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sSub>
                      <m:sSub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2</m:t>
                        </m:r>
                      </m:sub>
                    </m:sSub>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𝐷</m:t>
                    </m:r>
                    <m:r>
                      <a:rPr lang="en-US" altLang="zh-CN" sz="1400" b="0" i="0" smtClean="0">
                        <a:solidFill>
                          <a:srgbClr val="000000"/>
                        </a:solidFill>
                        <a:latin typeface="Cambria Math" pitchFamily="34" charset="0"/>
                        <a:ea typeface="Cambria Math" pitchFamily="34" charset="-122"/>
                        <a:cs typeface="Cambria Math" pitchFamily="34" charset="-120"/>
                      </a:rPr>
                      <m:t>|</m:t>
                    </m:r>
                    <m:sSub>
                      <m:sSub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2</m:t>
                        </m:r>
                      </m:sub>
                    </m:sSub>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sSub>
                      <m:sSub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3</m:t>
                        </m:r>
                      </m:sub>
                    </m:sSub>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𝐷</m:t>
                    </m:r>
                    <m:r>
                      <a:rPr lang="en-US" altLang="zh-CN" sz="1400" b="0" i="0" smtClean="0">
                        <a:solidFill>
                          <a:srgbClr val="000000"/>
                        </a:solidFill>
                        <a:latin typeface="Cambria Math" pitchFamily="34" charset="0"/>
                        <a:ea typeface="Cambria Math" pitchFamily="34" charset="-122"/>
                        <a:cs typeface="Cambria Math" pitchFamily="34" charset="-120"/>
                      </a:rPr>
                      <m:t>|</m:t>
                    </m:r>
                    <m:sSub>
                      <m:sSub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3</m:t>
                        </m:r>
                      </m:sub>
                    </m:sSub>
                    <m:r>
                      <a:rPr lang="en-US" altLang="zh-CN" sz="1400" b="0" i="0" smtClean="0">
                        <a:solidFill>
                          <a:srgbClr val="000000"/>
                        </a:solidFill>
                        <a:latin typeface="Cambria Math" pitchFamily="34" charset="0"/>
                        <a:ea typeface="Cambria Math" pitchFamily="34" charset="-122"/>
                        <a:cs typeface="Cambria Math" pitchFamily="34" charset="-120"/>
                      </a:rPr>
                      <m:t>)=(0.5−</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𝑥</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smtClean="0">
                        <a:solidFill>
                          <a:srgbClr val="000000"/>
                        </a:solidFill>
                        <a:latin typeface="Cambria Math" pitchFamily="34" charset="0"/>
                        <a:ea typeface="Cambria Math" pitchFamily="34" charset="-122"/>
                        <a:cs typeface="Cambria Math" pitchFamily="34" charset="-120"/>
                      </a:rPr>
                      <m:t>)×0.6+(0.5−</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𝑥</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smtClean="0">
                        <a:solidFill>
                          <a:srgbClr val="000000"/>
                        </a:solidFill>
                        <a:latin typeface="Cambria Math" pitchFamily="34" charset="0"/>
                        <a:ea typeface="Cambria Math" pitchFamily="34" charset="-122"/>
                        <a:cs typeface="Cambria Math" pitchFamily="34" charset="-120"/>
                      </a:rPr>
                      <m:t>)×0.8+</m:t>
                    </m:r>
                    <m:r>
                      <a:rPr lang="en-US" altLang="zh-CN" sz="1400" b="0" i="0" smtClean="0">
                        <a:solidFill>
                          <a:srgbClr val="000000"/>
                        </a:solidFill>
                        <a:latin typeface="Cambria Math" pitchFamily="34" charset="0"/>
                        <a:ea typeface="Cambria Math" pitchFamily="34" charset="-122"/>
                        <a:cs typeface="Cambria Math" pitchFamily="34" charset="-120"/>
                      </a:rPr>
                      <m:t>𝑥</m:t>
                    </m:r>
                    <m:r>
                      <a:rPr lang="en-US" altLang="zh-CN" sz="1400" b="0" i="0" smtClean="0">
                        <a:solidFill>
                          <a:srgbClr val="000000"/>
                        </a:solidFill>
                        <a:latin typeface="Cambria Math" pitchFamily="34" charset="0"/>
                        <a:ea typeface="Cambria Math" pitchFamily="34" charset="-122"/>
                        <a:cs typeface="Cambria Math" pitchFamily="34" charset="-120"/>
                      </a:rPr>
                      <m:t>×0.75=0.7+0.05</m:t>
                    </m:r>
                    <m:r>
                      <a:rPr lang="en-US" altLang="zh-CN" sz="1400" b="0" i="0" smtClean="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solidFill>
                    <a:srgbClr val="000000"/>
                  </a:solidFill>
                </a:endParaRPr>
              </a:p>
              <a:p>
                <a:pPr latinLnBrk="1">
                  <a:lnSpc>
                    <a:spcPts val="3000"/>
                  </a:lnSpc>
                </a:pPr>
                <a:r>
                  <a:rPr lang="en-US" altLang="zh-CN" sz="1400" b="0" i="0">
                    <a:solidFill>
                      <a:srgbClr val="000000"/>
                    </a:solidFill>
                    <a:latin typeface="微软雅黑" pitchFamily="34" charset="0"/>
                    <a:ea typeface="楷体" pitchFamily="34" charset="-122"/>
                    <a:cs typeface="微软雅黑" pitchFamily="34" charset="-120"/>
                  </a:rPr>
                  <a:t>由条件概率公式得</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sSub>
                      <m:sSub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3</m:t>
                        </m:r>
                      </m:sub>
                    </m:sSub>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𝐷</m:t>
                    </m:r>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𝐷</m:t>
                        </m:r>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𝐵</m:t>
                            </m:r>
                          </m:e>
                          <m:sub>
                            <m:r>
                              <a:rPr lang="en-US" altLang="zh-CN" sz="1400" b="0" i="0">
                                <a:solidFill>
                                  <a:srgbClr val="000000"/>
                                </a:solidFill>
                                <a:latin typeface="Cambria Math" pitchFamily="34" charset="0"/>
                                <a:ea typeface="Cambria Math" pitchFamily="34" charset="-122"/>
                                <a:cs typeface="Cambria Math" pitchFamily="34" charset="-120"/>
                              </a:rPr>
                              <m:t>3</m:t>
                            </m:r>
                          </m:sub>
                        </m:sSub>
                        <m:r>
                          <a:rPr lang="en-US" altLang="zh-CN" sz="1400" b="0" i="0">
                            <a:solidFill>
                              <a:srgbClr val="000000"/>
                            </a:solidFill>
                            <a:latin typeface="Cambria Math" pitchFamily="34" charset="0"/>
                            <a:ea typeface="Cambria Math" pitchFamily="34" charset="-122"/>
                            <a:cs typeface="Cambria Math" pitchFamily="34" charset="-120"/>
                          </a:rPr>
                          <m:t>)</m:t>
                        </m:r>
                      </m:num>
                      <m:den>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𝐷</m:t>
                        </m:r>
                        <m:r>
                          <a:rPr lang="en-US" altLang="zh-CN" sz="1400" b="0" i="0">
                            <a:solidFill>
                              <a:srgbClr val="000000"/>
                            </a:solidFill>
                            <a:latin typeface="Cambria Math" pitchFamily="34" charset="0"/>
                            <a:ea typeface="Cambria Math" pitchFamily="34" charset="-122"/>
                            <a:cs typeface="Cambria Math" pitchFamily="34" charset="-120"/>
                          </a:rPr>
                          <m:t>)</m:t>
                        </m:r>
                      </m:den>
                    </m:f>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0.7=</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0.75</m:t>
                        </m:r>
                        <m:r>
                          <a:rPr lang="en-US" altLang="zh-CN" sz="1400" b="0" i="0">
                            <a:solidFill>
                              <a:srgbClr val="000000"/>
                            </a:solidFill>
                            <a:latin typeface="Cambria Math" pitchFamily="34" charset="0"/>
                            <a:ea typeface="Cambria Math" pitchFamily="34" charset="-122"/>
                            <a:cs typeface="Cambria Math" pitchFamily="34" charset="-120"/>
                          </a:rPr>
                          <m:t>𝑥</m:t>
                        </m:r>
                      </m:num>
                      <m:den>
                        <m:r>
                          <a:rPr lang="en-US" altLang="zh-CN" sz="1400" b="0" i="0">
                            <a:solidFill>
                              <a:srgbClr val="000000"/>
                            </a:solidFill>
                            <a:latin typeface="Cambria Math" pitchFamily="34" charset="0"/>
                            <a:ea typeface="Cambria Math" pitchFamily="34" charset="-122"/>
                            <a:cs typeface="Cambria Math" pitchFamily="34" charset="-120"/>
                          </a:rPr>
                          <m:t>0.7+0.05</m:t>
                        </m:r>
                        <m:r>
                          <a:rPr lang="en-US" altLang="zh-CN" sz="1400" b="0" i="0">
                            <a:solidFill>
                              <a:srgbClr val="000000"/>
                            </a:solidFill>
                            <a:latin typeface="Cambria Math" pitchFamily="34" charset="0"/>
                            <a:ea typeface="Cambria Math" pitchFamily="34" charset="-122"/>
                            <a:cs typeface="Cambria Math" pitchFamily="34" charset="-120"/>
                          </a:rPr>
                          <m:t>𝑥</m:t>
                        </m:r>
                      </m:den>
                    </m:f>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解得</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𝑥</m:t>
                    </m:r>
                    <m:r>
                      <a:rPr lang="en-US" altLang="zh-CN" sz="1400" b="0" i="0" smtClean="0">
                        <a:solidFill>
                          <a:srgbClr val="000000"/>
                        </a:solidFill>
                        <a:latin typeface="Cambria Math" pitchFamily="34" charset="0"/>
                        <a:ea typeface="Cambria Math" pitchFamily="34" charset="-122"/>
                        <a:cs typeface="Cambria Math" pitchFamily="34" charset="-120"/>
                      </a:rPr>
                      <m:t>≈68.5%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solidFill>
                    <a:srgbClr val="000000"/>
                  </a:solidFill>
                </a:endParaRPr>
              </a:p>
            </p:txBody>
          </p:sp>
        </mc:Choice>
        <mc:Fallback>
          <p:sp>
            <p:nvSpPr>
              <p:cNvPr id="5" name="QB_4_AS.8_1#b19254cf4?vop=1&amp;pid=e7bbd4891&amp;color=0,0,0&amp;bbb=1&amp;hb=1"/>
              <p:cNvSpPr>
                <a:spLocks noRot="1" noChangeAspect="1" noMove="1" noResize="1" noEditPoints="1" noAdjustHandles="1" noChangeArrowheads="1" noChangeShapeType="1" noTextEdit="1"/>
              </p:cNvSpPr>
              <p:nvPr/>
            </p:nvSpPr>
            <p:spPr>
              <a:xfrm>
                <a:off x="832104" y="2938009"/>
                <a:ext cx="10533888" cy="1371600"/>
              </a:xfrm>
              <a:prstGeom prst="rect">
                <a:avLst/>
              </a:prstGeom>
              <a:blipFill>
                <a:blip r:embed="rId6"/>
                <a:stretch>
                  <a:fillRect l="-1042" r="-694" b="-48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 calcmode="lin" valueType="num">
                                      <p:cBhvr additive="base">
                                        <p:cTn id="4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anim calcmode="lin" valueType="num">
                                      <p:cBhvr additive="base">
                                        <p:cTn id="4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322</Words>
  <Application>Microsoft Office PowerPoint</Application>
  <PresentationFormat>宽屏</PresentationFormat>
  <Paragraphs>30</Paragraphs>
  <Slides>6</Slides>
  <Notes>6</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6</vt:i4>
      </vt:variant>
    </vt:vector>
  </HeadingPairs>
  <TitlesOfParts>
    <vt:vector size="12" baseType="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2025-10-20T02:40:43Z</dcterms:created>
  <dcterms:modified xsi:type="dcterms:W3CDTF">2025-10-20T02:52:01Z</dcterms:modified>
  <cp:category/>
  <cp:contentStatus/>
</cp:coreProperties>
</file>